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43"/>
  </p:notesMasterIdLst>
  <p:handoutMasterIdLst>
    <p:handoutMasterId r:id="rId44"/>
  </p:handoutMasterIdLst>
  <p:sldIdLst>
    <p:sldId id="258" r:id="rId6"/>
    <p:sldId id="300" r:id="rId7"/>
    <p:sldId id="295" r:id="rId8"/>
    <p:sldId id="256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86" r:id="rId19"/>
    <p:sldId id="267" r:id="rId20"/>
    <p:sldId id="268" r:id="rId21"/>
    <p:sldId id="272" r:id="rId22"/>
    <p:sldId id="281" r:id="rId23"/>
    <p:sldId id="270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3" r:id="rId34"/>
    <p:sldId id="284" r:id="rId35"/>
    <p:sldId id="296" r:id="rId36"/>
    <p:sldId id="297" r:id="rId37"/>
    <p:sldId id="298" r:id="rId38"/>
    <p:sldId id="299" r:id="rId39"/>
    <p:sldId id="302" r:id="rId40"/>
    <p:sldId id="301" r:id="rId41"/>
    <p:sldId id="285" r:id="rId42"/>
  </p:sldIdLst>
  <p:sldSz cx="9144000" cy="6858000" type="screen4x3"/>
  <p:notesSz cx="6710363" cy="98425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818"/>
    </p:cViewPr>
  </p:sorterViewPr>
  <p:notesViewPr>
    <p:cSldViewPr>
      <p:cViewPr varScale="1">
        <p:scale>
          <a:sx n="48" d="100"/>
          <a:sy n="48" d="100"/>
        </p:scale>
        <p:origin x="204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8668"/>
            <a:ext cx="2907824" cy="4938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0987" y="9348668"/>
            <a:ext cx="2907824" cy="49383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8D25D89-FC53-4749-BF3A-8AAEFBDB1791}" type="slidenum">
              <a:rPr lang="lv-LV" smtClean="0"/>
              <a:t>‹#›</a:t>
            </a:fld>
            <a:endParaRPr lang="lv-LV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00475" y="1"/>
            <a:ext cx="2908300" cy="49371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50CD5E7-E0E7-4957-8243-5919108D96A2}" type="datetimeFigureOut">
              <a:rPr lang="lv-LV" smtClean="0"/>
              <a:t>2013.10.14.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865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7824" cy="4921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0987" y="0"/>
            <a:ext cx="2907824" cy="4921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B043C4F-94F9-4A2E-A3F4-593E89B56081}" type="datetimeFigureOut">
              <a:rPr lang="pl-PL" smtClean="0"/>
              <a:pPr/>
              <a:t>2013-10-14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037" y="4675189"/>
            <a:ext cx="5368290" cy="4429125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48668"/>
            <a:ext cx="2907824" cy="4921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0987" y="9348668"/>
            <a:ext cx="2907824" cy="4921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E64FF1A-9B23-4FA0-ADEA-7E7D0714CE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36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F1A-9B23-4FA0-ADEA-7E7D0714CED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11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F1A-9B23-4FA0-ADEA-7E7D0714CED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5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4FF1A-9B23-4FA0-ADEA-7E7D0714CEDB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262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7FBD-248F-44B4-9318-767BF3D0E383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E936E-F50B-4C4A-B99B-BE918CD3C74D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B1DB-3E02-4D5F-B4BE-CD4EEA10098E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2CE95-A578-4B28-97F7-7D2F96D5DAD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5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2F9BD-60B6-4CB5-BE43-869D49E84AF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6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D6AC-F3F3-4B64-80EE-B4CC91E1D78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5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77AAF-D2C4-4612-9AA4-A021C42B919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4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6433-DF15-4167-ACC5-2E3EAB265A5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1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22F3-C558-4E46-9E01-C4580C729AB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5830E-9C5C-4738-AB57-32F642A6EB9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62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AE35-8D74-4523-ADFB-E7EDC481CFD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3E2A-E372-41D7-8C53-544209EACD38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DDA80-E7FE-4106-B601-9D08C68A91F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87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9D11-32A9-48C0-9759-48F4556A0D8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13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63F1-B5F8-4238-B9A1-73B235BA97C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47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20B0F-C0A2-45B1-A1A0-30AC39E9E87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303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0D2F2-20D3-4866-91AF-5CB5A99270D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26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5D86-DCEA-41B8-9EFA-C20F8B8343C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82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F743-F9E5-42B8-810B-9E27B0FA466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28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BD69-3F42-4251-8D3C-A7646FEDE3B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7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D78C8-7528-4958-B3AF-1F28CBA8E65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E00A-7CC9-4A6F-ADA6-B3917A231E5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7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29FE-CCAC-4116-9C9D-754593D71478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6688-CBF7-4249-B57F-7D7F6CEA7D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92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7066-EFF6-4666-989C-A628370C902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62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E6AD-DE09-4A23-B2EC-F79524B0C6F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8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5257-7696-4DE6-90C9-B3A9963B1A3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65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2E56-4946-4C06-9C3E-6751B5EA4E1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588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B17ED-BD7E-4227-A9BC-D5F6DA9D2F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0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85B4-8D3C-4AB7-9A18-8715B4D0D0D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0F0B-4D51-4E4F-904B-C3BF91A613C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5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1F912-2FBF-4142-82A0-20DB5B85A28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4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511D-02F0-4865-9FA5-934B2F79887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CB00-30F4-49DF-8F09-F73F8A1B11C3}" type="datetime1">
              <a:rPr lang="pl-PL" smtClean="0"/>
              <a:t>2013-10-14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74320-07CF-4BD7-80CF-064BEAC72DE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40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4055-FCBC-4FF5-8E95-76D02FBBF82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0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37AD-333C-45B8-ACB0-D7F29385745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73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F45F-0E7D-473B-98D6-FFB7B4BCCFB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49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69FD-9387-42CA-A702-E142898E043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27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3279-185B-46DD-B932-F6C3DCBB7A3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96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2B63-EDB4-4A93-B7DE-3AC09EEB4C5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50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F3EC-DC20-4D88-A1BA-BFDDEAB2FC7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62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7F65-33ED-439D-AB47-84CB7C10F70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46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9EED8-F0F5-412A-8F8F-69561514DB0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8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08FD-FCF1-4F0E-86A5-5AF0CBB545AF}" type="datetime1">
              <a:rPr lang="pl-PL" smtClean="0"/>
              <a:t>2013-10-14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29F4-AB14-4F70-88BA-86608D3CD8D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78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4B84-72B9-4E6B-B86E-F44B2644105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78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B1B0-530F-43AD-8CEC-105E2036B53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9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95ED-0356-4E17-9170-DBEB99729D4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24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4402-8E74-4E5B-B4F4-BE5045247A0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31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208F-2403-4716-8372-0DCDA6DFAF9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054D-229D-47A9-A5A4-CC486523BB10}" type="datetime1">
              <a:rPr lang="pl-PL" smtClean="0"/>
              <a:t>2013-10-14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FF32-E5FF-4CBE-8A49-A551D913557F}" type="datetime1">
              <a:rPr lang="pl-PL" smtClean="0"/>
              <a:t>2013-10-14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8CF5-343F-426A-9758-535DA2582CF2}" type="datetime1">
              <a:rPr lang="pl-PL" smtClean="0"/>
              <a:t>2013-10-14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E2B3-8EFA-421E-972E-10D6C5BEC914}" type="datetime1">
              <a:rPr lang="pl-PL" smtClean="0"/>
              <a:t>2013-10-14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80056-F105-4978-AC5B-F810480707A3}" type="datetime1">
              <a:rPr lang="pl-PL" smtClean="0"/>
              <a:t>2013-10-14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8AB0-C006-4B19-8D2D-02D8BAE360A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7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FDA30-FF0A-4099-AF1B-A92F024B8AF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8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1281-9384-4F58-A8E4-57266210EA5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8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2C92-2BCF-435A-B306-EE431CCF110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2013-10-14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3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l.aleks.mil@gmail.com" TargetMode="External"/><Relationship Id="rId7" Type="http://schemas.openxmlformats.org/officeDocument/2006/relationships/hyperlink" Target="http://www.euronet50-50max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08912" cy="2190105"/>
          </a:xfrm>
        </p:spPr>
        <p:txBody>
          <a:bodyPr>
            <a:normAutofit fontScale="90000"/>
          </a:bodyPr>
          <a:lstStyle/>
          <a:p>
            <a:pPr>
              <a:lnSpc>
                <a:spcPts val="4000"/>
              </a:lnSpc>
            </a:pPr>
            <a:r>
              <a:rPr lang="pl-PL" dirty="0" smtClean="0">
                <a:solidFill>
                  <a:srgbClr val="CC0000"/>
                </a:solidFill>
              </a:rPr>
              <a:t/>
            </a:r>
            <a:br>
              <a:rPr lang="pl-PL" dirty="0" smtClean="0">
                <a:solidFill>
                  <a:srgbClr val="CC0000"/>
                </a:solidFill>
              </a:rPr>
            </a:br>
            <a:r>
              <a:rPr lang="pl-PL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Iniciatīva </a:t>
            </a:r>
            <a:r>
              <a:rPr lang="lv-LV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EURONET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50/50</a:t>
            </a:r>
            <a:r>
              <a:rPr lang="lv-LV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(Resursu racionāla izmantošana skolas ēkās)</a:t>
            </a: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rgbClr val="CC0000"/>
                </a:solidFill>
              </a:rPr>
              <a:t>	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835696" y="4077071"/>
            <a:ext cx="5472608" cy="1277375"/>
          </a:xfrm>
        </p:spPr>
        <p:txBody>
          <a:bodyPr>
            <a:normAutofit fontScale="85000" lnSpcReduction="20000"/>
          </a:bodyPr>
          <a:lstStyle/>
          <a:p>
            <a:r>
              <a:rPr lang="lv-LV" sz="2000" dirty="0">
                <a:solidFill>
                  <a:schemeClr val="tx1"/>
                </a:solidFill>
              </a:rPr>
              <a:t>Aleksejs </a:t>
            </a:r>
            <a:r>
              <a:rPr lang="lv-LV" sz="2000" dirty="0" err="1">
                <a:solidFill>
                  <a:schemeClr val="tx1"/>
                </a:solidFill>
              </a:rPr>
              <a:t>Milovskis</a:t>
            </a:r>
            <a:endParaRPr lang="lv-LV" sz="2000" dirty="0">
              <a:solidFill>
                <a:schemeClr val="tx1"/>
              </a:solidFill>
            </a:endParaRPr>
          </a:p>
          <a:p>
            <a:r>
              <a:rPr lang="lv-LV" sz="2000" dirty="0">
                <a:solidFill>
                  <a:schemeClr val="tx1"/>
                </a:solidFill>
              </a:rPr>
              <a:t>Rīgas Menedžeru Skola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  <a:buClr>
                <a:srgbClr val="CCCC00"/>
              </a:buClr>
            </a:pPr>
            <a:r>
              <a:rPr lang="lv-LV" sz="2300" dirty="0">
                <a:latin typeface="Arial" pitchFamily="34" charset="0"/>
                <a:cs typeface="Arial" pitchFamily="34" charset="0"/>
              </a:rPr>
              <a:t>+(371) 29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300" dirty="0">
                <a:latin typeface="Arial" pitchFamily="34" charset="0"/>
                <a:cs typeface="Arial" pitchFamily="34" charset="0"/>
              </a:rPr>
              <a:t>235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lv-LV" sz="2300" dirty="0">
                <a:latin typeface="Arial" pitchFamily="34" charset="0"/>
                <a:cs typeface="Arial" pitchFamily="34" charset="0"/>
              </a:rPr>
              <a:t>285</a:t>
            </a:r>
          </a:p>
          <a:p>
            <a:pPr>
              <a:spcAft>
                <a:spcPts val="200"/>
              </a:spcAft>
              <a:buClr>
                <a:srgbClr val="CCCC00"/>
              </a:buClr>
            </a:pPr>
            <a:r>
              <a:rPr lang="lv-LV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mil.aleks.mil@gmail.com</a:t>
            </a:r>
            <a:endParaRPr lang="lv-LV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  <a:spcBef>
                <a:spcPts val="0"/>
              </a:spcBef>
            </a:pPr>
            <a:endParaRPr lang="pl-PL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63769"/>
          <a:stretch>
            <a:fillRect/>
          </a:stretch>
        </p:blipFill>
        <p:spPr bwMode="auto">
          <a:xfrm rot="16200000">
            <a:off x="4477681" y="2191679"/>
            <a:ext cx="18864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4286" t="4495" r="12858" b="14608"/>
          <a:stretch>
            <a:fillRect/>
          </a:stretch>
        </p:blipFill>
        <p:spPr bwMode="auto">
          <a:xfrm>
            <a:off x="2504492" y="1888280"/>
            <a:ext cx="3672408" cy="19442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" name="Picture 3" descr="C:\Users\Ania\Documents\!PNEC\!!PROJEKTY\!!EURONET 50-50 max\EU emblem.jpg"/>
          <p:cNvPicPr>
            <a:picLocks noChangeAspect="1" noChangeArrowheads="1"/>
          </p:cNvPicPr>
          <p:nvPr/>
        </p:nvPicPr>
        <p:blipFill>
          <a:blip r:embed="rId6" cstate="print"/>
          <a:srcRect b="5858"/>
          <a:stretch>
            <a:fillRect/>
          </a:stretch>
        </p:blipFill>
        <p:spPr bwMode="auto">
          <a:xfrm>
            <a:off x="6876256" y="6153354"/>
            <a:ext cx="2267744" cy="443998"/>
          </a:xfrm>
          <a:prstGeom prst="rect">
            <a:avLst/>
          </a:prstGeom>
          <a:noFill/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983760" y="656231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  <a:buClr>
                <a:srgbClr val="CCCC00"/>
              </a:buClr>
            </a:pPr>
            <a:r>
              <a:rPr lang="pl-PL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7"/>
              </a:rPr>
              <a:t>www.euronet50-50max.eu</a:t>
            </a: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l-PL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Iniciatīvas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realizācijas iespējama</a:t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shēma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Veidot «enerģijas vienību»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Resursu tēriņu vietu apskate 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Darbībā iesaistīto dalībnieku starta seminārs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Enerģijas vienības darbība iniciatīvas idejas izplatīšanā skolā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Temperatūras, apgaismes līmeņa, ūdens patēriņa regulāra uzskaite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Ekonomijas pasākumu regulārā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kontrole un korekcija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Rezultātu ikgadēja novērtēšana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Iespējamo resursu saudzējošo uzlabojumu, kas prasa mazas investīcijas, noteikšana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Paziņojums skolas kolektīvam  par sasniegtiem  ekonomijas      rezultātiem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Skolas saņemtās ikgadējās «prēmijas » svinīga pasniegšana</a:t>
            </a:r>
          </a:p>
          <a:p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7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Enerģijas vienības veidošana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Enerģijas vienības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sastāvs: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1-2 skolotāji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Viena skolas klase vai dažādu klašu pārstāvji (interešu grupu dalībnieki vai izvēlētie atbildīgie klašu pārstāvji)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Skolas saimniecības daļas darbinieks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Ārējie  procesā ieinteresētie dalībnieki (domes specialists, konsultanta pārstāvis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enerģētikas aģentūras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darbinēki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…..) 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5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Enerģijas vienības uzdevumi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Enerģijas vienība plāno, darbojās resursu ekonomijas pasākumos   un novērtē saplānoto pasākumu izpildi. Nosaka tālākos soļus, izejot no procesa virzības rezultātiem.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Vienība tiekas ne retāk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kā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katras divas nedēļas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(apkures perioda laikā) 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sasniegto rezultātu analīzei. 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Siltā sezonas laikā tikšanās notiek vienu reizi mēnesi.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4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624736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Enerģijas vienības darbības sākums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Enerģijas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vienības dalībnieki apskata visus skolas rīcībā esošās resursu tēriņu vietas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Visas telpas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Apkures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regulēšanas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mezglus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Elektrības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apgaismes un apsildes (arī virtuve) tēriņu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vietas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Ūdens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tēriņu vietas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Atkritumu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veidošanas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punktus</a:t>
            </a:r>
          </a:p>
          <a:p>
            <a:pPr>
              <a:buFontTx/>
              <a:buChar char="-"/>
            </a:pP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6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Skolā veicamie darbi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47248" cy="4713387"/>
          </a:xfrm>
        </p:spPr>
        <p:txBody>
          <a:bodyPr>
            <a:normAutofit/>
          </a:bodyPr>
          <a:lstStyle/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Nominēt skolēnus  kā «ekologus» savā klasē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Izmantot plakātus un informācijas lapiņas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Sarīkot sacensības, starp klasēm vai personām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Piestiprināt uzlīmes, ar slēdžu piederību norādi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Uzlikt plakātus, kas atgādina par durvju un logu aizvēršanu ziemā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Apstiprināt darbību sarakstu un piekārt to katrā klasē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Pārbaudīt ventilāciju klasēs,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noregul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ēt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apkuri kopējas telpās,  maksimāli izmatot dienas gaismu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Intervijas vietējam radio un televīzijas stacijām</a:t>
            </a:r>
          </a:p>
          <a:p>
            <a:pPr marL="0" indent="0" algn="just">
              <a:buNone/>
            </a:pP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Resursu tēriņu vietu apskate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Apskatē piedalās: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Skolas direktors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Projektā iesaistītie skolotāji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Skolas saimniecības daļas darbinieks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Pašvaldības, kas uztur skolu, pārstāvji (ļoti vēlams)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Apskates</a:t>
            </a:r>
            <a:r>
              <a:rPr lang="lv-LV" sz="3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mērķis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Tiek novērtēta un ieprotokolēta  situācija: apkures sistēmā, logu stāvoklis, pagrabs un bēniņi, veiktie  siltināšanas pasākumi. 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Tiek formulēts skolas kolektīva resursu ekonomijas uzvedības variantu piedāvājums. 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Tiek veikta dziļakā visu potenciāli  iesaistīto dalībnieku informēšana par esošo situāciju.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3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87208" cy="1012974"/>
          </a:xfrm>
        </p:spPr>
        <p:txBody>
          <a:bodyPr>
            <a:no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Apskates «ģeogrāfija»</a:t>
            </a:r>
            <a:b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Jābūt pārbaudītām visām telpām: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Klases, visa veida koridori, speciālās telpas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Trepes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Fizkultūras zāle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Skolotāju telpas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Dušas telpas,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tualete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Saimniecības telpas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Apskates rezultāti tiek piereģistrēti speciālos formulāros un notiek vienības diskusija par iespējamām resursu tēriņu samazināšanas darbībām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9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Iniciatīvas ieviešanas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mērķa</a:t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Enerģijas vienība nosaka «mērķa grupas» un formulē uzdevumus to dalībniekiem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Lietotāji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(skolēni,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skolotāji)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Apkalpojošais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skolas personāls (saimniecības daļas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darbinieki)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Organizācijas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, kas apkalpo siltuma padeves ierīces, ūdens piegādi utt.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8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Siltummaiņas  mezgls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62" y="2034223"/>
            <a:ext cx="5486876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1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738" y="-315416"/>
            <a:ext cx="8954946" cy="73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57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6851104" cy="1143000"/>
          </a:xfrm>
        </p:spPr>
        <p:txBody>
          <a:bodyPr>
            <a:no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Telpas temperatūru un apgaismojumu mērīšana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395597" cy="32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1759"/>
            <a:ext cx="3109913" cy="414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lv-LV" sz="3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Eksperimentālā novērošana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Izvēlētās telpās tiek mērītas temperatūras izmaiņas diennakts laikā, izmantojot automātiskos reģistratorus</a:t>
            </a:r>
          </a:p>
          <a:p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Tiek sagatavots prognostiskais skolu telpu temperatūru profils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4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Telpu ekspluatācijas  režīmi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Enerģijas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vienība analizē kādā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veidā: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Tiek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vēdinātas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telpas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Tiek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regulēta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apkure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Ir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izmantotas elektriskās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ierīces</a:t>
            </a:r>
          </a:p>
          <a:p>
            <a:pPr>
              <a:buFontTx/>
              <a:buChar char="-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Tiek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tērēts siltais un aukstais ūdens </a:t>
            </a: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7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1012974"/>
          </a:xfrm>
        </p:spPr>
        <p:txBody>
          <a:bodyPr>
            <a:no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Aptaujas</a:t>
            </a:r>
            <a:r>
              <a:rPr lang="lv-L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lv-L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v-LV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Enerģija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vienība veic skolēnu aptauju par: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Telpu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temperatūras atbilstību vēlamam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līmenim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Viedokļiem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par elektrisko ierīču izmantošanas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veidu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Pārējiem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ar resursu tērēšanu skolā saistītiem jautājumiem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0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Skolas telpu temperatūru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diagramma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Izmantojot 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skolas telpu plānus visas telpas</a:t>
            </a:r>
          </a:p>
          <a:p>
            <a:pPr marL="0" indent="0" algn="ctr">
              <a:buNone/>
            </a:pP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tiek apzīmētas ar krāsām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buNone/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Sarkans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– par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karstu</a:t>
            </a:r>
          </a:p>
          <a:p>
            <a:pPr marL="0" indent="0" algn="ctr">
              <a:buNone/>
            </a:pPr>
            <a:r>
              <a:rPr lang="lv-LV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Zaļš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normāla teperatūra</a:t>
            </a:r>
          </a:p>
          <a:p>
            <a:pPr marL="0" indent="0" algn="ctr">
              <a:buNone/>
            </a:pPr>
            <a:r>
              <a:rPr lang="lv-LV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Zils</a:t>
            </a:r>
            <a:r>
              <a:rPr lang="lv-LV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zemāka par nepieciešamo</a:t>
            </a: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0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Apsekošanas rezultāti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Enerģijas vienība apspriež izanalizēto un novērtē 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resursu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patēriņa samazināšanas iespējas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lv-LV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, kas ir saistītas ar uzvedības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maiņu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Darbības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, kas paredz tehnoloģiskās izmaiņas</a:t>
            </a:r>
          </a:p>
          <a:p>
            <a:pPr marL="0" indent="0">
              <a:buNone/>
            </a:pP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355160" cy="1301006"/>
          </a:xfrm>
        </p:spPr>
        <p:txBody>
          <a:bodyPr>
            <a:normAutofit/>
          </a:bodyPr>
          <a:lstStyle/>
          <a:p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Iniciatīvas idejas virzīšana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skolas </a:t>
            </a:r>
            <a:r>
              <a:rPr lang="sv-S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kolektīvā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Enerģijas vienības pārstāvji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kopā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ar konsultantiem informē skolēnus, skolotājus  par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lv-LV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Apsekošanas rezultātiem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ir darāms resursu ekonomijas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labā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Kā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darbojas visi procesā iesaistītie dalībnieki 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1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</a:bodyPr>
          <a:lstStyle/>
          <a:p>
            <a:r>
              <a:rPr lang="lv-LV" sz="3400" dirty="0"/>
              <a:t> </a:t>
            </a:r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Ekonomiju sekmējošie darbību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varianti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Informēt skolotājus un skolēnus par apkures un vēdināšanas funkcionēšanu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Elektrisko slēdžu marķēšana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Karstā ūdens padeves režīma maiņa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Neizmantojamo elektrisko ierīču pilnīga izslēgšana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Informēt par elektrisko ierīču dažādiem patēriņa režīmiem (sevišķi Stand-by) 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Formulēt nepieciešamā sīkā remonta pozīcijas , kas uzlabos situāciju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Darbības metodes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Tiek sagatavotas informatīvās lapas, plakāti</a:t>
            </a:r>
          </a:p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Informācija skolas kopējos pasākumos</a:t>
            </a:r>
          </a:p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Organizē enerģijas ekonomijas dienu, nedēļu</a:t>
            </a:r>
          </a:p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Izveido enerģijas ekonomijas lapu Facebook</a:t>
            </a:r>
          </a:p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Tiek organizēti speciālie ekonomiju reklamējošie pasākumi</a:t>
            </a:r>
          </a:p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Enerģijas vienības dalībnieki regulāri pārbauda saplānoto darbību izpildi </a:t>
            </a:r>
          </a:p>
          <a:p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9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Autofit/>
          </a:bodyPr>
          <a:lstStyle/>
          <a:p>
            <a:r>
              <a:rPr lang="lv-LV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Plakātu un informācijas lapiņu izgatavošana</a:t>
            </a:r>
            <a:endParaRPr lang="ru-RU" sz="3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097036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567113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8781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43" y="3124118"/>
            <a:ext cx="4524375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9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 50/50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1994.gadā Hamburgā tika izstrādāta 50/50 metodoloģija un to ieviesa dažās pilsētas skolās.</a:t>
            </a:r>
          </a:p>
          <a:p>
            <a:pPr algn="just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2009.-2012.gada periodā projekta Euronet 50/50 ietvaros metodoloģija tika apgūta 58 mācību iestādēs deviņās Eiropas valstīs.</a:t>
            </a:r>
          </a:p>
          <a:p>
            <a:pPr algn="just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2013.gada sākuma Intelligent Energy Europe programma paredz iesaistīt 500 mācību iestādes 13 Eiropas valstīs, tai skaitā arī Latvijā.</a:t>
            </a:r>
          </a:p>
          <a:p>
            <a:pPr algn="just"/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Metodoloģija atbilst  Eiropas Savienības Mēru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paktā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800" dirty="0" smtClean="0"/>
              <a:t>(</a:t>
            </a:r>
            <a:r>
              <a:rPr lang="lv-LV" sz="2800" dirty="0" err="1" smtClean="0"/>
              <a:t>Covenant</a:t>
            </a:r>
            <a:r>
              <a:rPr lang="lv-LV" sz="2800" dirty="0" smtClean="0"/>
              <a:t> </a:t>
            </a:r>
            <a:r>
              <a:rPr lang="lv-LV" sz="2800" dirty="0" err="1"/>
              <a:t>of</a:t>
            </a:r>
            <a:r>
              <a:rPr lang="lv-LV" sz="2800" dirty="0"/>
              <a:t> </a:t>
            </a:r>
            <a:r>
              <a:rPr lang="lv-LV" sz="2800" dirty="0" err="1"/>
              <a:t>Mayors</a:t>
            </a:r>
            <a:r>
              <a:rPr lang="lv-LV" sz="2800" dirty="0"/>
              <a:t>) </a:t>
            </a:r>
            <a:r>
              <a:rPr lang="lv-LV" sz="2800" dirty="0" err="1" smtClean="0"/>
              <a:t>formuļētiem</a:t>
            </a:r>
            <a:r>
              <a:rPr lang="lv-LV" sz="2800" dirty="0" smtClean="0"/>
              <a:t> uzdevumiem.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8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Darbības </a:t>
            </a:r>
            <a:r>
              <a:rPr lang="lv-LV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rezultāti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Ik gadu pēc rezultātu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novērtēšanas: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Skolas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kolektīvs tiek informēts par sasniegtās ekonomijas apmēru, par lieki neproducētā CO2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apjomu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Tiek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paziņots par skolas 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apbalvojumu</a:t>
            </a:r>
          </a:p>
          <a:p>
            <a:pPr>
              <a:buFontTx/>
              <a:buChar char="-"/>
            </a:pP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Lēmums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par saņemta apbalvojuma izmantošanas veidiem tiek pieņemts kolektīvās apspriešanas 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rezultātā, iesaistot enerģētikas vienības aktīvos locekļus.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2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v-LV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Projekta ieviešanas pirmā gada plāns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052736"/>
            <a:ext cx="7632848" cy="54726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24" y="476672"/>
            <a:ext cx="7938152" cy="57606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620688"/>
            <a:ext cx="7992888" cy="57606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968" y="404665"/>
            <a:ext cx="8088064" cy="54726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3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Grādu dienas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lv-LV" dirty="0"/>
          </a:p>
          <a:p>
            <a:r>
              <a:rPr lang="en-US" dirty="0"/>
              <a:t> Description:	Celsius-based 2-year-average (2011 to 2012) heating degree days for a base temperature of 15,5C	</a:t>
            </a:r>
          </a:p>
          <a:p>
            <a:r>
              <a:rPr lang="en-US" dirty="0"/>
              <a:t>Source:	www.degreedays.net (using temperature data from www.wunderground.com)	</a:t>
            </a:r>
          </a:p>
          <a:p>
            <a:r>
              <a:rPr lang="en-US" dirty="0"/>
              <a:t>Accuracy:	Estimates were made to account for missing data: the "% Estimated" column shows how much each figure was 	</a:t>
            </a:r>
          </a:p>
          <a:p>
            <a:r>
              <a:rPr lang="lv-LV" dirty="0" err="1"/>
              <a:t>Station</a:t>
            </a:r>
            <a:r>
              <a:rPr lang="lv-LV" dirty="0"/>
              <a:t>:	</a:t>
            </a:r>
            <a:r>
              <a:rPr lang="lv-LV" dirty="0" err="1"/>
              <a:t>Birzaj</a:t>
            </a:r>
            <a:r>
              <a:rPr lang="lv-LV" dirty="0"/>
              <a:t>, -, LT (24.77E,56.19N)	</a:t>
            </a:r>
          </a:p>
          <a:p>
            <a:r>
              <a:rPr lang="lv-LV" dirty="0" err="1"/>
              <a:t>Station</a:t>
            </a:r>
            <a:r>
              <a:rPr lang="lv-LV" dirty="0"/>
              <a:t> ID:	26531	</a:t>
            </a:r>
          </a:p>
          <a:p>
            <a:r>
              <a:rPr lang="lv-LV" dirty="0"/>
              <a:t>HDD	% </a:t>
            </a:r>
            <a:r>
              <a:rPr lang="lv-LV" dirty="0" err="1"/>
              <a:t>Estimated</a:t>
            </a:r>
            <a:r>
              <a:rPr lang="lv-LV" dirty="0"/>
              <a:t>	</a:t>
            </a:r>
          </a:p>
          <a:p>
            <a:r>
              <a:rPr lang="lv-LV" dirty="0" err="1"/>
              <a:t>Jan</a:t>
            </a:r>
            <a:r>
              <a:rPr lang="lv-LV" dirty="0"/>
              <a:t>	579	3	</a:t>
            </a:r>
          </a:p>
          <a:p>
            <a:r>
              <a:rPr lang="lv-LV" dirty="0" err="1"/>
              <a:t>Feb</a:t>
            </a:r>
            <a:r>
              <a:rPr lang="lv-LV" dirty="0"/>
              <a:t>	703	3	</a:t>
            </a:r>
          </a:p>
          <a:p>
            <a:r>
              <a:rPr lang="lv-LV" dirty="0" err="1"/>
              <a:t>Mar</a:t>
            </a:r>
            <a:r>
              <a:rPr lang="lv-LV" dirty="0"/>
              <a:t>	463	3	</a:t>
            </a:r>
          </a:p>
          <a:p>
            <a:r>
              <a:rPr lang="lv-LV" dirty="0" err="1"/>
              <a:t>Apr</a:t>
            </a:r>
            <a:r>
              <a:rPr lang="lv-LV" dirty="0"/>
              <a:t>	243	3	</a:t>
            </a:r>
          </a:p>
          <a:p>
            <a:r>
              <a:rPr lang="lv-LV" dirty="0" err="1"/>
              <a:t>May</a:t>
            </a:r>
            <a:r>
              <a:rPr lang="lv-LV" dirty="0"/>
              <a:t>	118	3	</a:t>
            </a:r>
          </a:p>
          <a:p>
            <a:r>
              <a:rPr lang="lv-LV" dirty="0" err="1"/>
              <a:t>Jun</a:t>
            </a:r>
            <a:r>
              <a:rPr lang="lv-LV" dirty="0"/>
              <a:t>	44	3	</a:t>
            </a:r>
          </a:p>
          <a:p>
            <a:r>
              <a:rPr lang="lv-LV" dirty="0" err="1"/>
              <a:t>Jul</a:t>
            </a:r>
            <a:r>
              <a:rPr lang="lv-LV" dirty="0"/>
              <a:t>	12	4	</a:t>
            </a:r>
          </a:p>
          <a:p>
            <a:r>
              <a:rPr lang="lv-LV" dirty="0"/>
              <a:t>Aug	30	3	</a:t>
            </a:r>
          </a:p>
          <a:p>
            <a:r>
              <a:rPr lang="lv-LV" dirty="0" err="1"/>
              <a:t>Sep</a:t>
            </a:r>
            <a:r>
              <a:rPr lang="lv-LV" dirty="0"/>
              <a:t>	87	3	</a:t>
            </a:r>
          </a:p>
          <a:p>
            <a:r>
              <a:rPr lang="lv-LV" dirty="0" err="1"/>
              <a:t>Oct</a:t>
            </a:r>
            <a:r>
              <a:rPr lang="lv-LV" dirty="0"/>
              <a:t>	256	3	</a:t>
            </a:r>
          </a:p>
          <a:p>
            <a:r>
              <a:rPr lang="lv-LV" dirty="0" err="1"/>
              <a:t>Nov</a:t>
            </a:r>
            <a:r>
              <a:rPr lang="lv-LV" dirty="0"/>
              <a:t>	346	3	</a:t>
            </a:r>
          </a:p>
          <a:p>
            <a:r>
              <a:rPr lang="lv-LV" dirty="0" err="1"/>
              <a:t>Dec</a:t>
            </a:r>
            <a:r>
              <a:rPr lang="lv-LV" dirty="0"/>
              <a:t>	525	3	</a:t>
            </a:r>
          </a:p>
          <a:p>
            <a:r>
              <a:rPr lang="lv-LV" dirty="0" err="1"/>
              <a:t>Total</a:t>
            </a:r>
            <a:r>
              <a:rPr lang="lv-LV" dirty="0"/>
              <a:t>	3406	3	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892F-63C1-462F-B5A5-B9B793E6162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00200"/>
            <a:ext cx="728315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Aleksejs Milovskis</a:t>
            </a:r>
          </a:p>
          <a:p>
            <a:r>
              <a:rPr lang="lv-LV" dirty="0">
                <a:solidFill>
                  <a:schemeClr val="tx1"/>
                </a:solidFill>
              </a:rPr>
              <a:t>Rīgas Menedžeru Skola</a:t>
            </a:r>
          </a:p>
          <a:p>
            <a:r>
              <a:rPr lang="lv-LV" dirty="0">
                <a:solidFill>
                  <a:schemeClr val="tx1"/>
                </a:solidFill>
              </a:rPr>
              <a:t>29 235 285, mil.aleks.mil@gmail.com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61880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2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476672"/>
            <a:ext cx="7143750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lv-LV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Iniciatīvas saturs</a:t>
            </a:r>
            <a:r>
              <a:rPr lang="en-GB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endParaRPr lang="en-GB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412776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Stimulēt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kopējo skolai nepieciešamo resursu patēriņa samazināšanu,  pateicoties tiešo patērētāju uzvedības maiņai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Darbības shēma: skolotāji, skolēni, tehniskie darbinieki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uzvedās «enerģētiski»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racionāli līdz ar ko tiek sasniegta siltuma enerģijas, elektrības, ūdens, atkritumu izvešanas izmaksu apjoma samazināšana.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Šāda darbība nedrīkst samazināt mācību procesam nepieciešamo komforta līmeni un nevar būt pretrunā ar esošām darba aizsardzības normām.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Rīgā iniciatīvas ieviešana ir paredzēta laika posmā  2013. - 2016. gadi.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>
            <a:normAutofit/>
          </a:bodyPr>
          <a:lstStyle/>
          <a:p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Iniciatīvas </a:t>
            </a:r>
            <a:r>
              <a:rPr lang="lv-LV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ieviešana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Nākamajos slaidos tiek īsi aprakstīta iniciatīvas ieviešanas procedūra, kura, ar nelieliem novirzījumiem, tika aprobēta  Eiropas Savienības valstu 58 skolās laika posmā 2010. -2013.gadi. 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Vidējais šo skolu sasniegtais rezultāts: resursu patēriņu ekonomijā 8-10% </a:t>
            </a:r>
            <a:r>
              <a:rPr lang="lv-LV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http://www.euronet50-50.eu/</a:t>
            </a:r>
          </a:p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Latvijas un Rīgas  realitātes un katras skolas specifika var prasīt procedūras  modifikāciju, kas ir pilnīgi pieļaujams, nemainot iniciatīvas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uzstādīto mērķi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3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Autofit/>
          </a:bodyPr>
          <a:lstStyle/>
          <a:p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Iniciatīvas ieviešanas konsultants </a:t>
            </a:r>
            <a:r>
              <a:rPr lang="lv-LV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lv-LV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lv-LV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Rīgas </a:t>
            </a:r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Menedžeru Skola 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Visos  skolas darbības posmos par Iniciatīvas ieviešanu Latvijā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konsultants ir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Rīgas Menedžeru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Skola (RMS),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kura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ir iesaistīta 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Eiropas Savienības programmas Intelligent Eneģy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projekta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«Euronet 50/50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izpildē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sz="2400" i="1" dirty="0" smtClean="0"/>
              <a:t>RMS nodrošinās </a:t>
            </a:r>
            <a:r>
              <a:rPr lang="lv-LV" sz="2400" i="1" dirty="0"/>
              <a:t>ar konsultācijām, </a:t>
            </a:r>
            <a:r>
              <a:rPr lang="lv-LV" sz="2400" i="1" dirty="0" smtClean="0"/>
              <a:t> </a:t>
            </a:r>
            <a:r>
              <a:rPr lang="lv-LV" sz="2400" i="1" dirty="0"/>
              <a:t>semināriem, nepieciešamo dokumentāciju un </a:t>
            </a:r>
            <a:r>
              <a:rPr lang="lv-LV" sz="2400" i="1" dirty="0" smtClean="0"/>
              <a:t>veidlapu paraugiem, </a:t>
            </a:r>
            <a:r>
              <a:rPr lang="lv-LV" sz="2400" i="1" dirty="0"/>
              <a:t>kā arī ar mērinstrumentiem enerģijas patēriņa plūsmas demonstrācijai</a:t>
            </a:r>
            <a:r>
              <a:rPr lang="lv-LV" sz="2400" dirty="0"/>
              <a:t>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9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940966"/>
          </a:xfrm>
        </p:spPr>
        <p:txBody>
          <a:bodyPr>
            <a:noAutofit/>
          </a:bodyPr>
          <a:lstStyle/>
          <a:p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Iniciatīvas «misija»</a:t>
            </a:r>
            <a:b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Iniciatīva nav veltīta vienīgi apbalvojuma saņemšanai par sasniegto ekonomiju. 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Tiek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palielināta dalībnieku apzinīga iesaistīšanās ilgtspējīgās vides nodrošināšanā.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Darbības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procesā tiek apspriesti globālās sasilšanas   problēmas, siltumnīcas efekta, enerģijas transportēšanas un valsts enerģētiskas neatkarības jautājumi, ka arī enerģijas ekonomija, atjaunojamie resursi un CO2 izmešu 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kaitīgums, līdz ar ko palielinās skolēnu interese par vidē notiekošiem fiziskiem un ķīmiskiem procesiem.  </a:t>
            </a: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Uzlabojās skolas un domes koleģiālā sadarbība.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79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Virsmērķis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Veicināt apzināti pozitīvu attieksmi pret apkārtējā vidē notiekošajiem procesiem, izpratni, ka katra cilvēka spēkos ir darboties par labu apkārtējai videi.</a:t>
            </a:r>
          </a:p>
          <a:p>
            <a:pPr algn="just"/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lv-LV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«Nekas vel </a:t>
            </a:r>
            <a:r>
              <a:rPr lang="lv-LV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 </a:t>
            </a:r>
            <a:r>
              <a:rPr lang="lv-LV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zaudēts…, ja mēs darbosimies šodien</a:t>
            </a:r>
            <a:r>
              <a:rPr lang="lv-LV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0" indent="0">
              <a:buNone/>
            </a:pPr>
            <a:endParaRPr lang="lv-LV" sz="24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lv-LV" sz="2400" i="1" dirty="0"/>
              <a:t>Tālākai iniciatīvas veiksmīgai virzīšanai, šobrīd ir ļoti svarīgi radīt dalībnieku pozitīvu noskaņojumu, jo sabiedrībā un preses publikācijās bieži valda maldīgs uzskats, ka esošā ekoloģiskā situācija vēl neatrodas kritiskā stāvoklī</a:t>
            </a:r>
          </a:p>
          <a:p>
            <a:pPr marL="0" indent="0">
              <a:buNone/>
            </a:pPr>
            <a:endParaRPr lang="ru-RU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88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2251"/>
            <a:ext cx="8229600" cy="1143000"/>
          </a:xfrm>
        </p:spPr>
        <p:txBody>
          <a:bodyPr>
            <a:normAutofit/>
          </a:bodyPr>
          <a:lstStyle/>
          <a:p>
            <a:r>
              <a:rPr lang="lv-LV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Sagatavošana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Rīgas Menedžeru Skolas tikšanās ar potenciālo iniciatīvas ieviešanas dalībnieku (skolas, bērnu dārza, pašvaldības uzturamās organizācijas) vadību.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Līguma  starp skolu un pašvaldības administrāciju sagatavošana. 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Resursu patēriņa datu par iepriekšējo periodu. savākšana (informācija no resursu apmaksas rēķiniem par iepriekšējiem trijiem gadiem).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Bāzes līnijas (atskaites punkta) noteikšana nākamiem ekonomijas aprēķiniem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8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1277</Words>
  <Application>Microsoft Office PowerPoint</Application>
  <PresentationFormat>On-screen Show (4:3)</PresentationFormat>
  <Paragraphs>222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Motyw pakietu Office</vt:lpstr>
      <vt:lpstr>Тема Office</vt:lpstr>
      <vt:lpstr>1_Тема Office</vt:lpstr>
      <vt:lpstr>2_Тема Office</vt:lpstr>
      <vt:lpstr>3_Тема Office</vt:lpstr>
      <vt:lpstr>  Iniciatīva EURONET 50/50max (Resursu racionāla izmantošana skolas ēkās)   </vt:lpstr>
      <vt:lpstr>PowerPoint Presentation</vt:lpstr>
      <vt:lpstr>Iniciatīva 50/50</vt:lpstr>
      <vt:lpstr>PowerPoint Presentation</vt:lpstr>
      <vt:lpstr>Iniciatīvas ieviešana</vt:lpstr>
      <vt:lpstr>Iniciatīvas ieviešanas konsultants  Rīgas Menedžeru Skola </vt:lpstr>
      <vt:lpstr>Iniciatīvas «misija» </vt:lpstr>
      <vt:lpstr>Virsmērķis</vt:lpstr>
      <vt:lpstr>Sagatavošana</vt:lpstr>
      <vt:lpstr>Iniciatīvas realizācijas iespējama  shēma</vt:lpstr>
      <vt:lpstr>Enerģijas vienības veidošana</vt:lpstr>
      <vt:lpstr>Enerģijas vienības uzdevumi</vt:lpstr>
      <vt:lpstr>Enerģijas vienības darbības sākums</vt:lpstr>
      <vt:lpstr>Skolā veicamie darbi </vt:lpstr>
      <vt:lpstr>Resursu tēriņu vietu apskate</vt:lpstr>
      <vt:lpstr>Apskates mērķis</vt:lpstr>
      <vt:lpstr>Apskates «ģeogrāfija» </vt:lpstr>
      <vt:lpstr>Iniciatīvas ieviešanas mērķa  grupas</vt:lpstr>
      <vt:lpstr>Siltummaiņas  mezgls</vt:lpstr>
      <vt:lpstr>Telpas temperatūru un apgaismojumu mērīšana</vt:lpstr>
      <vt:lpstr> Eksperimentālā novērošana </vt:lpstr>
      <vt:lpstr>Telpu ekspluatācijas  režīmi</vt:lpstr>
      <vt:lpstr>Aptaujas </vt:lpstr>
      <vt:lpstr>Skolas telpu temperatūru  diagramma</vt:lpstr>
      <vt:lpstr>Apsekošanas rezultāti </vt:lpstr>
      <vt:lpstr>Iniciatīvas idejas virzīšana  skolas kolektīvā</vt:lpstr>
      <vt:lpstr> Ekonomiju sekmējošie darbību  varianti</vt:lpstr>
      <vt:lpstr>Darbības metodes</vt:lpstr>
      <vt:lpstr>Plakātu un informācijas lapiņu izgatavošana</vt:lpstr>
      <vt:lpstr>Darbības rezultāti</vt:lpstr>
      <vt:lpstr>Projekta ieviešanas pirmā gada plāns</vt:lpstr>
      <vt:lpstr>PowerPoint Presentation</vt:lpstr>
      <vt:lpstr>PowerPoint Presentation</vt:lpstr>
      <vt:lpstr>PowerPoint Presentation</vt:lpstr>
      <vt:lpstr>Grādu dienas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Oszczędzanie energii w szkołach  i innych budynkach publicznych przez upowszechnienie metodologii 50/50</dc:title>
  <dc:creator>Ania</dc:creator>
  <cp:lastModifiedBy>Alexmil</cp:lastModifiedBy>
  <cp:revision>136</cp:revision>
  <cp:lastPrinted>2013-10-10T08:47:57Z</cp:lastPrinted>
  <dcterms:created xsi:type="dcterms:W3CDTF">2013-09-24T14:06:24Z</dcterms:created>
  <dcterms:modified xsi:type="dcterms:W3CDTF">2013-10-14T06:03:29Z</dcterms:modified>
</cp:coreProperties>
</file>